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8229600" cx="14630400"/>
  <p:notesSz cx="8229600" cy="14630400"/>
  <p:embeddedFontLst>
    <p:embeddedFont>
      <p:font typeface="DM Sans Medium"/>
      <p:regular r:id="rId31"/>
      <p:bold r:id="rId32"/>
      <p:italic r:id="rId33"/>
      <p:boldItalic r:id="rId34"/>
    </p:embeddedFont>
    <p:embeddedFont>
      <p:font typeface="Int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iPjeV8U/ojiNXzoEdUDxz2esqs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DMSansMedium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DM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DMSansMedium-bold.fntdata"/><Relationship Id="rId13" Type="http://schemas.openxmlformats.org/officeDocument/2006/relationships/slide" Target="slides/slide7.xml"/><Relationship Id="rId35" Type="http://schemas.openxmlformats.org/officeDocument/2006/relationships/font" Target="fonts/Inter-regular.fntdata"/><Relationship Id="rId12" Type="http://schemas.openxmlformats.org/officeDocument/2006/relationships/slide" Target="slides/slide6.xml"/><Relationship Id="rId34" Type="http://schemas.openxmlformats.org/officeDocument/2006/relationships/font" Target="fonts/DMSans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Inter-italic.fntdata"/><Relationship Id="rId14" Type="http://schemas.openxmlformats.org/officeDocument/2006/relationships/slide" Target="slides/slide8.xml"/><Relationship Id="rId36" Type="http://schemas.openxmlformats.org/officeDocument/2006/relationships/font" Target="fonts/Inter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Inter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repository.gatech.edu/server/api/core/bitstreams/1aa2b537-c3de-4177-8295-3fcd3a03a965/content" TargetMode="External"/><Relationship Id="rId4" Type="http://schemas.openxmlformats.org/officeDocument/2006/relationships/hyperlink" Target="https://faculty.tuck.dartmouth.edu/images/uploads/faculty/andrew-bernard/olymp60restat_finaljournalversion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4" name="Google Shape;1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"/>
          <p:cNvSpPr/>
          <p:nvPr/>
        </p:nvSpPr>
        <p:spPr>
          <a:xfrm>
            <a:off x="6343790" y="1322427"/>
            <a:ext cx="742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GDP’s Role in Olympic Glory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6280190" y="3725656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Presented by: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6280190" y="436557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r>
              <a:rPr b="1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Ashish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6280190" y="507423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r>
              <a:rPr b="1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Arash Ahmadi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6280190" y="5782891"/>
            <a:ext cx="755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          </a:t>
            </a:r>
            <a:r>
              <a:rPr b="1" i="0" lang="en-US" sz="22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Pravin Senkottaiyan Baskaran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6280190" y="6491551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           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329047"/>
            <a:ext cx="146304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Assumptions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257300" y="2147373"/>
            <a:ext cx="5299365" cy="4814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Linearity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Independence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Normality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Constant variance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11"/>
          <p:cNvGrpSpPr/>
          <p:nvPr/>
        </p:nvGrpSpPr>
        <p:grpSpPr>
          <a:xfrm>
            <a:off x="8863446" y="1524000"/>
            <a:ext cx="4291445" cy="5957452"/>
            <a:chOff x="9144000" y="0"/>
            <a:chExt cx="5486400" cy="8229600"/>
          </a:xfrm>
        </p:grpSpPr>
        <p:pic>
          <p:nvPicPr>
            <p:cNvPr descr="preencoded.png" id="277" name="Google Shape;27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44000" y="0"/>
              <a:ext cx="5486400" cy="822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11"/>
            <p:cNvSpPr/>
            <p:nvPr/>
          </p:nvSpPr>
          <p:spPr>
            <a:xfrm>
              <a:off x="9144000" y="3044536"/>
              <a:ext cx="2545773" cy="1226128"/>
            </a:xfrm>
            <a:prstGeom prst="rect">
              <a:avLst/>
            </a:prstGeom>
            <a:solidFill>
              <a:srgbClr val="2E21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"/>
          <p:cNvSpPr/>
          <p:nvPr/>
        </p:nvSpPr>
        <p:spPr>
          <a:xfrm>
            <a:off x="0" y="334215"/>
            <a:ext cx="14630400" cy="773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Linearity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4341" y="1108208"/>
            <a:ext cx="8704071" cy="699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/>
          <p:nvPr/>
        </p:nvSpPr>
        <p:spPr>
          <a:xfrm>
            <a:off x="1" y="325929"/>
            <a:ext cx="14630400" cy="773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Normality</a:t>
            </a:r>
            <a:r>
              <a:rPr b="0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059" y="1383467"/>
            <a:ext cx="12022282" cy="600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/>
        </p:nvSpPr>
        <p:spPr>
          <a:xfrm>
            <a:off x="0" y="315538"/>
            <a:ext cx="14630400" cy="773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Normality</a:t>
            </a:r>
            <a:r>
              <a:rPr b="0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945" y="1235005"/>
            <a:ext cx="11948509" cy="639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/>
          <p:nvPr/>
        </p:nvSpPr>
        <p:spPr>
          <a:xfrm>
            <a:off x="3463015" y="325929"/>
            <a:ext cx="7704369" cy="773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Equal (Constant) Variance 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75" y="1568534"/>
            <a:ext cx="12032249" cy="6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"/>
          <p:cNvSpPr/>
          <p:nvPr/>
        </p:nvSpPr>
        <p:spPr>
          <a:xfrm>
            <a:off x="0" y="318654"/>
            <a:ext cx="146303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Assumption Testing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3" name="Google Shape;3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5159" y="2260323"/>
            <a:ext cx="2152055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/>
          <p:nvPr/>
        </p:nvSpPr>
        <p:spPr>
          <a:xfrm>
            <a:off x="4007882" y="3139916"/>
            <a:ext cx="92988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/>
          <p:nvPr/>
        </p:nvSpPr>
        <p:spPr>
          <a:xfrm>
            <a:off x="5804028" y="248713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Q-Q Plot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5804028" y="2977556"/>
            <a:ext cx="449865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Deviations from normal distribution visible</a:t>
            </a:r>
            <a:endParaRPr b="0" i="0" sz="18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5187077" y="3580369"/>
            <a:ext cx="8592860" cy="15240"/>
          </a:xfrm>
          <a:prstGeom prst="roundRect">
            <a:avLst>
              <a:gd fmla="val 223256" name="adj"/>
            </a:avLst>
          </a:prstGeom>
          <a:solidFill>
            <a:srgbClr val="D8AF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8" name="Google Shape;31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9192" y="3623946"/>
            <a:ext cx="4304109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3"/>
          <p:cNvSpPr/>
          <p:nvPr/>
        </p:nvSpPr>
        <p:spPr>
          <a:xfrm>
            <a:off x="3972520" y="4341614"/>
            <a:ext cx="163592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6880115" y="38507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6880115" y="4341179"/>
            <a:ext cx="363997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Right-skewed residual distribution</a:t>
            </a:r>
            <a:endParaRPr b="0" i="0" sz="18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3"/>
          <p:cNvSpPr/>
          <p:nvPr/>
        </p:nvSpPr>
        <p:spPr>
          <a:xfrm>
            <a:off x="6263164" y="4954383"/>
            <a:ext cx="7516773" cy="15240"/>
          </a:xfrm>
          <a:prstGeom prst="roundRect">
            <a:avLst>
              <a:gd fmla="val 223256" name="adj"/>
            </a:avLst>
          </a:prstGeom>
          <a:solidFill>
            <a:srgbClr val="B05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3" name="Google Shape;32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3105" y="4987569"/>
            <a:ext cx="6456164" cy="1306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3"/>
          <p:cNvSpPr/>
          <p:nvPr/>
        </p:nvSpPr>
        <p:spPr>
          <a:xfrm>
            <a:off x="3970139" y="5705237"/>
            <a:ext cx="168354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3"/>
          <p:cNvSpPr/>
          <p:nvPr/>
        </p:nvSpPr>
        <p:spPr>
          <a:xfrm>
            <a:off x="7956083" y="52143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3"/>
          <p:cNvSpPr/>
          <p:nvPr/>
        </p:nvSpPr>
        <p:spPr>
          <a:xfrm>
            <a:off x="7956083" y="5704801"/>
            <a:ext cx="373451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Normality assumption not fully met</a:t>
            </a:r>
            <a:endParaRPr b="0" i="0" sz="18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/>
          <p:nvPr/>
        </p:nvSpPr>
        <p:spPr>
          <a:xfrm>
            <a:off x="5375563" y="1845542"/>
            <a:ext cx="8188037" cy="2018586"/>
          </a:xfrm>
          <a:prstGeom prst="roundRect">
            <a:avLst>
              <a:gd fmla="val 168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9621983" y="4114800"/>
            <a:ext cx="3941618" cy="2152912"/>
          </a:xfrm>
          <a:prstGeom prst="roundRect">
            <a:avLst>
              <a:gd fmla="val 168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5375563" y="4114800"/>
            <a:ext cx="4108359" cy="2152912"/>
          </a:xfrm>
          <a:prstGeom prst="roundRect">
            <a:avLst>
              <a:gd fmla="val 168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5" name="Google Shape;3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818" y="1422690"/>
            <a:ext cx="3801340" cy="57020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/>
          <p:nvPr/>
        </p:nvSpPr>
        <p:spPr>
          <a:xfrm>
            <a:off x="0" y="314153"/>
            <a:ext cx="1463040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Model (I) Summary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6102103" y="4642733"/>
            <a:ext cx="2835235" cy="1342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R-squared</a:t>
            </a:r>
            <a:endParaRPr/>
          </a:p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0.7364</a:t>
            </a:r>
            <a:endParaRPr b="1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10126513" y="4669712"/>
            <a:ext cx="2835235" cy="1342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/>
          </a:p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2.2e-16</a:t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5476725" y="1612700"/>
            <a:ext cx="81171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Total Medals = 6.204 +4.911e-06(GDP)</a:t>
            </a:r>
            <a:endParaRPr b="1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5"/>
          <p:cNvSpPr/>
          <p:nvPr/>
        </p:nvSpPr>
        <p:spPr>
          <a:xfrm>
            <a:off x="5545250" y="2691425"/>
            <a:ext cx="81171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CI =  (4.293133e-06 , 5.528619e-06)</a:t>
            </a:r>
            <a:endParaRPr b="1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6" name="Google Shape;3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350" y="1568000"/>
            <a:ext cx="7714074" cy="56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6"/>
          <p:cNvSpPr/>
          <p:nvPr/>
        </p:nvSpPr>
        <p:spPr>
          <a:xfrm>
            <a:off x="0" y="308966"/>
            <a:ext cx="146304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Data Transformation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6"/>
          <p:cNvSpPr/>
          <p:nvPr/>
        </p:nvSpPr>
        <p:spPr>
          <a:xfrm>
            <a:off x="1763871" y="2510614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"/>
          <p:cNvSpPr/>
          <p:nvPr/>
        </p:nvSpPr>
        <p:spPr>
          <a:xfrm>
            <a:off x="1284049" y="227070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"/>
          <p:cNvSpPr/>
          <p:nvPr/>
        </p:nvSpPr>
        <p:spPr>
          <a:xfrm>
            <a:off x="1483360" y="2355714"/>
            <a:ext cx="1116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6"/>
          <p:cNvSpPr/>
          <p:nvPr/>
        </p:nvSpPr>
        <p:spPr>
          <a:xfrm>
            <a:off x="2786737" y="22423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Issue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6"/>
          <p:cNvSpPr/>
          <p:nvPr/>
        </p:nvSpPr>
        <p:spPr>
          <a:xfrm>
            <a:off x="2786737" y="2732785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Assumptions not met for total GDP</a:t>
            </a:r>
            <a:endParaRPr b="0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6"/>
          <p:cNvSpPr/>
          <p:nvPr/>
        </p:nvSpPr>
        <p:spPr>
          <a:xfrm>
            <a:off x="1763871" y="4044377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1284049" y="380446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6"/>
          <p:cNvSpPr/>
          <p:nvPr/>
        </p:nvSpPr>
        <p:spPr>
          <a:xfrm>
            <a:off x="1440974" y="3889477"/>
            <a:ext cx="19633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2786737" y="37761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6"/>
          <p:cNvSpPr/>
          <p:nvPr/>
        </p:nvSpPr>
        <p:spPr>
          <a:xfrm>
            <a:off x="2786737" y="4266548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Applied log transformation to total GDP</a:t>
            </a:r>
            <a:endParaRPr b="0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6"/>
          <p:cNvSpPr/>
          <p:nvPr/>
        </p:nvSpPr>
        <p:spPr>
          <a:xfrm>
            <a:off x="1763871" y="5578140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1284049" y="53382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>
            <a:off x="1438116" y="5423240"/>
            <a:ext cx="20216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6"/>
          <p:cNvSpPr/>
          <p:nvPr/>
        </p:nvSpPr>
        <p:spPr>
          <a:xfrm>
            <a:off x="2786737" y="530989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2786737" y="5800311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Improved normality and linearity</a:t>
            </a:r>
            <a:endParaRPr b="0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8" name="Google Shape;3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1524001"/>
            <a:ext cx="5559136" cy="5446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98427" y="1549035"/>
            <a:ext cx="5559137" cy="543548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7"/>
          <p:cNvSpPr/>
          <p:nvPr/>
        </p:nvSpPr>
        <p:spPr>
          <a:xfrm>
            <a:off x="0" y="318654"/>
            <a:ext cx="146303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Assumption Testing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6" name="Google Shape;37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232" y="1558636"/>
            <a:ext cx="5440723" cy="5440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3990" y="1548244"/>
            <a:ext cx="5556041" cy="544072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5"/>
          <p:cNvSpPr/>
          <p:nvPr/>
        </p:nvSpPr>
        <p:spPr>
          <a:xfrm>
            <a:off x="0" y="318654"/>
            <a:ext cx="146303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Assumption Testing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/>
          <p:nvPr/>
        </p:nvSpPr>
        <p:spPr>
          <a:xfrm>
            <a:off x="4479846" y="99048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Overview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7299960" y="2039422"/>
            <a:ext cx="30480" cy="5199578"/>
          </a:xfrm>
          <a:prstGeom prst="roundRect">
            <a:avLst>
              <a:gd fmla="val 111628" name="adj"/>
            </a:avLst>
          </a:prstGeom>
          <a:solidFill>
            <a:srgbClr val="656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6296739" y="2534483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7060049" y="229457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7259360" y="2379583"/>
            <a:ext cx="1116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3232428" y="22662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 Source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793790" y="2756654"/>
            <a:ext cx="527387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Olympic medal and World Bank GDP data.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7539871" y="3668554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7060049" y="342864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7216973" y="3513653"/>
            <a:ext cx="196334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562737" y="34003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Summary Statistics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562737" y="3890724"/>
            <a:ext cx="527387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Descriptive statistics calculated; data cleaned and transformed.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6296739" y="4689158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7060049" y="444924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7214116" y="4534257"/>
            <a:ext cx="202168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793790" y="4420910"/>
            <a:ext cx="527387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Methodology and Analytical Framework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793790" y="5265658"/>
            <a:ext cx="527387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Regression analysis examined GDP vs. medal count.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7539871" y="5814655"/>
            <a:ext cx="793790" cy="30480"/>
          </a:xfrm>
          <a:prstGeom prst="roundRect">
            <a:avLst>
              <a:gd fmla="val 111628" name="adj"/>
            </a:avLst>
          </a:prstGeom>
          <a:solidFill>
            <a:srgbClr val="9284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7060049" y="557474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7209473" y="5659755"/>
            <a:ext cx="21133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DM Sans Medium"/>
              <a:buNone/>
            </a:pPr>
            <a:r>
              <a:rPr b="0" i="0" lang="en-US" sz="265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62737" y="55464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200"/>
              <a:buFont typeface="DM Sans Medium"/>
              <a:buNone/>
            </a:pPr>
            <a:r>
              <a:rPr b="0" i="0" lang="en-US" sz="22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Results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8562737" y="6036826"/>
            <a:ext cx="527387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Initial findings suggest a correlation, requiring further testing.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4" name="Google Shape;3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8183" y="1270955"/>
            <a:ext cx="4278877" cy="641831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8"/>
          <p:cNvSpPr/>
          <p:nvPr/>
        </p:nvSpPr>
        <p:spPr>
          <a:xfrm>
            <a:off x="0" y="322120"/>
            <a:ext cx="1463040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Transformed Model Results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1257300" y="1821299"/>
            <a:ext cx="3890241" cy="2108792"/>
          </a:xfrm>
          <a:prstGeom prst="roundRect">
            <a:avLst>
              <a:gd fmla="val 168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8"/>
          <p:cNvSpPr/>
          <p:nvPr/>
        </p:nvSpPr>
        <p:spPr>
          <a:xfrm>
            <a:off x="1491859" y="2071102"/>
            <a:ext cx="321123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0.3661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8"/>
          <p:cNvSpPr/>
          <p:nvPr/>
        </p:nvSpPr>
        <p:spPr>
          <a:xfrm>
            <a:off x="1491859" y="2960889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12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R-squared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8"/>
          <p:cNvSpPr/>
          <p:nvPr/>
        </p:nvSpPr>
        <p:spPr>
          <a:xfrm>
            <a:off x="5258073" y="1821299"/>
            <a:ext cx="3885367" cy="2108792"/>
          </a:xfrm>
          <a:prstGeom prst="roundRect">
            <a:avLst>
              <a:gd fmla="val 1686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>
            <a:off x="5434877" y="2134801"/>
            <a:ext cx="3211235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1.608e-10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5595138" y="3071195"/>
            <a:ext cx="3211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12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1257300" y="4299509"/>
            <a:ext cx="7886140" cy="2744391"/>
          </a:xfrm>
          <a:prstGeom prst="roundRect">
            <a:avLst>
              <a:gd fmla="val 1240" name="adj"/>
            </a:avLst>
          </a:prstGeom>
          <a:solidFill>
            <a:srgbClr val="4C5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"/>
          <p:cNvSpPr/>
          <p:nvPr/>
        </p:nvSpPr>
        <p:spPr>
          <a:xfrm>
            <a:off x="1491850" y="4616525"/>
            <a:ext cx="7450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CI = (4.443446 , 7.805999)</a:t>
            </a:r>
            <a:endParaRPr/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Total Medals = -63.142 +6.125(GDP)</a:t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12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0"/>
          <p:cNvSpPr/>
          <p:nvPr/>
        </p:nvSpPr>
        <p:spPr>
          <a:xfrm>
            <a:off x="793790" y="2989183"/>
            <a:ext cx="634734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Hypothesis Test Results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0"/>
          <p:cNvSpPr/>
          <p:nvPr/>
        </p:nvSpPr>
        <p:spPr>
          <a:xfrm>
            <a:off x="793790" y="4151590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20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The extremely low p-value (1.608e-10) strongly rejects the null hypothesis, providing highly significant evidence of a relationship between log transformation of  total GDP and the number of Olympic medals won. This confirms that there is a statistically significant relationship between a nation's GDP and its Olympic medal count.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/>
          <p:nvPr/>
        </p:nvSpPr>
        <p:spPr>
          <a:xfrm>
            <a:off x="718066" y="893326"/>
            <a:ext cx="6510099" cy="641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000"/>
              <a:buFont typeface="DM Sans Medium"/>
              <a:buNone/>
            </a:pPr>
            <a:r>
              <a:rPr b="0" i="0" lang="en-US" sz="40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Conclusion and Next Steps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1"/>
          <p:cNvSpPr/>
          <p:nvPr/>
        </p:nvSpPr>
        <p:spPr>
          <a:xfrm>
            <a:off x="718066" y="1944767"/>
            <a:ext cx="2198965" cy="1510070"/>
          </a:xfrm>
          <a:prstGeom prst="roundRect">
            <a:avLst>
              <a:gd fmla="val 2038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1"/>
          <p:cNvSpPr/>
          <p:nvPr/>
        </p:nvSpPr>
        <p:spPr>
          <a:xfrm>
            <a:off x="923211" y="2494598"/>
            <a:ext cx="84177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1"/>
          <p:cNvSpPr/>
          <p:nvPr/>
        </p:nvSpPr>
        <p:spPr>
          <a:xfrm>
            <a:off x="3122176" y="2149912"/>
            <a:ext cx="2740819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GDP's Strong Influence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1"/>
          <p:cNvSpPr/>
          <p:nvPr/>
        </p:nvSpPr>
        <p:spPr>
          <a:xfrm>
            <a:off x="3122176" y="2593419"/>
            <a:ext cx="10585013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Our analysis reveals a statistically significant relationship between a nation's GDP and its Olympic medal count.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3019544" y="3445312"/>
            <a:ext cx="10790277" cy="11430"/>
          </a:xfrm>
          <a:prstGeom prst="roundRect">
            <a:avLst>
              <a:gd fmla="val 269254" name="adj"/>
            </a:avLst>
          </a:prstGeom>
          <a:solidFill>
            <a:srgbClr val="AC9E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1"/>
          <p:cNvSpPr/>
          <p:nvPr/>
        </p:nvSpPr>
        <p:spPr>
          <a:xfrm>
            <a:off x="718066" y="3557349"/>
            <a:ext cx="4398050" cy="1510070"/>
          </a:xfrm>
          <a:prstGeom prst="roundRect">
            <a:avLst>
              <a:gd fmla="val 2038" name="adj"/>
            </a:avLst>
          </a:prstGeom>
          <a:solidFill>
            <a:srgbClr val="B05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923211" y="4107180"/>
            <a:ext cx="147995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5321260" y="3762494"/>
            <a:ext cx="2564606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 Refinement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5321260" y="4206002"/>
            <a:ext cx="8385929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Employing a log transformation on GDP significantly improved the model's adherence to key statistical assumptions, enhancing the reliability of our results.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5218628" y="5057894"/>
            <a:ext cx="8591193" cy="11430"/>
          </a:xfrm>
          <a:prstGeom prst="roundRect">
            <a:avLst>
              <a:gd fmla="val 269254" name="adj"/>
            </a:avLst>
          </a:prstGeom>
          <a:solidFill>
            <a:srgbClr val="B05E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718066" y="5169932"/>
            <a:ext cx="6597134" cy="2166342"/>
          </a:xfrm>
          <a:prstGeom prst="roundRect">
            <a:avLst>
              <a:gd fmla="val 1421" name="adj"/>
            </a:avLst>
          </a:prstGeom>
          <a:solidFill>
            <a:srgbClr val="5E20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923211" y="6047899"/>
            <a:ext cx="152281" cy="41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1"/>
          <p:cNvSpPr/>
          <p:nvPr/>
        </p:nvSpPr>
        <p:spPr>
          <a:xfrm>
            <a:off x="7520345" y="5375077"/>
            <a:ext cx="2564606" cy="320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2000"/>
              <a:buFont typeface="DM Sans Medium"/>
              <a:buNone/>
            </a:pPr>
            <a:r>
              <a:rPr b="0" i="0" lang="en-US" sz="2000" u="none" cap="none" strike="noStrike">
                <a:solidFill>
                  <a:srgbClr val="D6D9D7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Future Directions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1"/>
          <p:cNvSpPr/>
          <p:nvPr/>
        </p:nvSpPr>
        <p:spPr>
          <a:xfrm>
            <a:off x="7520345" y="5818584"/>
            <a:ext cx="6186845" cy="1312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Further research should explore additional factors beyond GDP, such as population size, investment in sports infrastructure, and national sports policies, to build a more comprehensive understanding of Olympic success.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"/>
          <p:cNvSpPr/>
          <p:nvPr/>
        </p:nvSpPr>
        <p:spPr>
          <a:xfrm>
            <a:off x="793790" y="231731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References: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2"/>
          <p:cNvSpPr/>
          <p:nvPr/>
        </p:nvSpPr>
        <p:spPr>
          <a:xfrm>
            <a:off x="793790" y="3479721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chrome-extension://efaidnbmnnnibpcajpcglclefindmkaj/</a:t>
            </a:r>
            <a:r>
              <a:rPr b="0" i="0" lang="en-US" sz="1750" u="sng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https://repository.gatech.edu/server/api/core/bitstreams/1aa2b537-c3de-4177-8295-3fcd3a03a965/content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2"/>
          <p:cNvSpPr/>
          <p:nvPr/>
        </p:nvSpPr>
        <p:spPr>
          <a:xfrm>
            <a:off x="793790" y="4823579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chrome-extension://efaidnbmnnnibpcajpcglclefindmkaj/</a:t>
            </a:r>
            <a:r>
              <a:rPr b="0" i="0" lang="en-US" sz="1750" u="sng" cap="none" strike="noStrike">
                <a:solidFill>
                  <a:srgbClr val="AC9EF5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https://faculty.tuck.dartmouth.edu/images/uploads/faculty/andrew-bernard/olymp60restat_finaljournalversion.pdf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Any Questions: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Please feel free to ask.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4479846" y="111966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Datasource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793790" y="21686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200"/>
              <a:buFont typeface="DM Sans Medium"/>
              <a:buNone/>
            </a:pPr>
            <a:r>
              <a:rPr b="1" i="0" lang="en-US" sz="22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Olympics in France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793790" y="2863096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The 2024 Summer Olympic Games will be held in Paris, France. This will be the third time France has hosted the Olympics, having previously hosted in 1900 and 1924.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"/>
          <p:cNvSpPr/>
          <p:nvPr/>
        </p:nvSpPr>
        <p:spPr>
          <a:xfrm>
            <a:off x="793790" y="3929063"/>
            <a:ext cx="29566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200"/>
              <a:buFont typeface="DM Sans Medium"/>
              <a:buNone/>
            </a:pPr>
            <a:r>
              <a:rPr b="1" i="0" lang="en-US" sz="22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World Bank GDP Data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793790" y="4623554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The World Bank provides comprehensive data on Gross Domestic Product (GDP) for countries around the world. This includes the latest 2023 GDP figures that will be used in the analysis.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"/>
          <p:cNvSpPr/>
          <p:nvPr/>
        </p:nvSpPr>
        <p:spPr>
          <a:xfrm>
            <a:off x="793790" y="5689521"/>
            <a:ext cx="296977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2200"/>
              <a:buFont typeface="DM Sans Medium"/>
              <a:buNone/>
            </a:pPr>
            <a:r>
              <a:rPr b="1" i="0" lang="en-US" sz="22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2023 Population Data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793790" y="638401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Population data for 2023 will also be included to explore the relationship between a country's population size and Olympic medal performance.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4632748" y="453050"/>
            <a:ext cx="5364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3000"/>
              <a:buFont typeface="DM Sans Medium"/>
              <a:buNone/>
            </a:pPr>
            <a:r>
              <a:rPr b="0" i="0" lang="en-US" sz="370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Summary Statistics</a:t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533400" y="1200150"/>
            <a:ext cx="13563600" cy="6644640"/>
          </a:xfrm>
          <a:prstGeom prst="roundRect">
            <a:avLst>
              <a:gd fmla="val 344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541020" y="120777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693420" y="13068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Field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7471410" y="13068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Value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541020" y="164973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693420" y="17487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7471410" y="17487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90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541020" y="209169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693420" y="21907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Total Medals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7471410" y="21907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Mean: 11.53, SD: 19.78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541020" y="253365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693420" y="26327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GDP per Capita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7471410" y="26327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Mean: $24,478.05, SD: $25,547.86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541020" y="297561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693420" y="30746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GDP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7471410" y="30746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Mean: $1,085,174.15 million, SD: $3,463,628.05 million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541020" y="341757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693420" y="35166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Population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7471410" y="35166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Mean: 69.03 million, SD: 213.29 million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541020" y="385953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693420" y="39585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Region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7471410" y="39585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541020" y="430149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693420" y="44005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Africa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7471410" y="44005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12 countries (13%)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541020" y="474345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693420" y="48425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Asia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7471410" y="48425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26 countries (29%)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541020" y="518541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693420" y="52844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Caribbean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7471410" y="52844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4 countries (4.4%)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541020" y="562737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"/>
          <p:cNvSpPr/>
          <p:nvPr/>
        </p:nvSpPr>
        <p:spPr>
          <a:xfrm>
            <a:off x="693420" y="57264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Europe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"/>
          <p:cNvSpPr/>
          <p:nvPr/>
        </p:nvSpPr>
        <p:spPr>
          <a:xfrm>
            <a:off x="7471410" y="572643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31 countries (34%)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"/>
          <p:cNvSpPr/>
          <p:nvPr/>
        </p:nvSpPr>
        <p:spPr>
          <a:xfrm>
            <a:off x="541020" y="606933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693420" y="61683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North America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7471410" y="616839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7 countries (7.8%)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541020" y="651129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693420" y="66103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Oceania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7471410" y="661035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3 countries (3.3%)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541020" y="6953250"/>
            <a:ext cx="13548360" cy="44196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"/>
          <p:cNvSpPr/>
          <p:nvPr/>
        </p:nvSpPr>
        <p:spPr>
          <a:xfrm>
            <a:off x="693420" y="70523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South America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7471410" y="705231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7 countries (7.8%)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541020" y="7395210"/>
            <a:ext cx="13548360" cy="44196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"/>
          <p:cNvSpPr/>
          <p:nvPr/>
        </p:nvSpPr>
        <p:spPr>
          <a:xfrm>
            <a:off x="693420" y="74942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*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7471410" y="7494270"/>
            <a:ext cx="6465570" cy="243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200"/>
              <a:buFont typeface="Inter"/>
              <a:buNone/>
            </a:pPr>
            <a:r>
              <a:rPr b="0" i="0" lang="en-US" sz="190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Mean (SD); n, (%)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8" name="Google Shape;2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688" y="1584246"/>
            <a:ext cx="6748105" cy="50611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"/>
          <p:cNvSpPr/>
          <p:nvPr/>
        </p:nvSpPr>
        <p:spPr>
          <a:xfrm>
            <a:off x="793790" y="1396008"/>
            <a:ext cx="57276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GDP per Capita vs Region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/>
          <p:nvPr/>
        </p:nvSpPr>
        <p:spPr>
          <a:xfrm>
            <a:off x="793790" y="3153728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Global GDP per capita varies significantly by region, reflecting economic development.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"/>
          <p:cNvSpPr/>
          <p:nvPr/>
        </p:nvSpPr>
        <p:spPr>
          <a:xfrm>
            <a:off x="793790" y="4134683"/>
            <a:ext cx="5727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North America &amp; Europe: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Highest GDP per capita, but with internal variation.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/>
          <p:nvPr/>
        </p:nvSpPr>
        <p:spPr>
          <a:xfrm>
            <a:off x="793790" y="4939784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Asia &amp; South America: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Diverse GDP, with strong and struggling economies.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793790" y="5744885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Caribbean, Oceania, parts of South America: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Intermediate GDP, a mix of developing economies.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1584246"/>
            <a:ext cx="6748105" cy="506110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6"/>
          <p:cNvSpPr/>
          <p:nvPr/>
        </p:nvSpPr>
        <p:spPr>
          <a:xfrm>
            <a:off x="8108990" y="1302425"/>
            <a:ext cx="57276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F7F7F8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Total Medals by Region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8108990" y="3060144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North America &amp; Europe: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Significantly higher medal counts than average.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8108990" y="3865245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Asia: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Moderate medal count, suggesting strong but less dominant performance.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8108990" y="4670346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Caribbean, Africa, South America, &amp; Oceania: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Noticeably lower medal counts; further investigation needed.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8108990" y="5838349"/>
            <a:ext cx="57276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50"/>
              <a:buFont typeface="Inter"/>
              <a:buNone/>
            </a:pPr>
            <a:r>
              <a:rPr b="1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Further Analysis:</a:t>
            </a:r>
            <a:r>
              <a:rPr b="0" i="0" lang="en-US" sz="1850" u="none" cap="none" strike="noStrike">
                <a:solidFill>
                  <a:srgbClr val="D6D9D7"/>
                </a:solidFill>
                <a:latin typeface="Inter"/>
                <a:ea typeface="Inter"/>
                <a:cs typeface="Inter"/>
                <a:sym typeface="Inter"/>
              </a:rPr>
              <a:t> Country-level breakdown, considering population and GDP, is recommended.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9"/>
          <p:cNvSpPr/>
          <p:nvPr/>
        </p:nvSpPr>
        <p:spPr>
          <a:xfrm>
            <a:off x="0" y="245747"/>
            <a:ext cx="14630399" cy="90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Methodology and Analytical Framework</a:t>
            </a:r>
            <a:endParaRPr/>
          </a:p>
        </p:txBody>
      </p:sp>
      <p:sp>
        <p:nvSpPr>
          <p:cNvPr id="242" name="Google Shape;242;p49"/>
          <p:cNvSpPr/>
          <p:nvPr/>
        </p:nvSpPr>
        <p:spPr>
          <a:xfrm>
            <a:off x="4237041" y="1913636"/>
            <a:ext cx="7806022" cy="5935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Explore relationships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Validate Assumptions</a:t>
            </a:r>
            <a:endParaRPr/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Model (I) summary</a:t>
            </a:r>
            <a:endParaRPr/>
          </a:p>
          <a:p>
            <a:pPr indent="-1968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Transform GDP data</a:t>
            </a:r>
            <a:endParaRPr/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Validate Assumptions</a:t>
            </a:r>
            <a:endParaRPr/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Model (II) Summary</a:t>
            </a:r>
            <a:endParaRPr/>
          </a:p>
          <a:p>
            <a:pPr indent="0" lvl="1" marL="45720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0" y="1651354"/>
            <a:ext cx="2605669" cy="5935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/>
          <p:nvPr/>
        </p:nvSpPr>
        <p:spPr>
          <a:xfrm>
            <a:off x="1" y="357784"/>
            <a:ext cx="14630399" cy="797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Explore Relationships </a:t>
            </a:r>
            <a:endParaRPr/>
          </a:p>
        </p:txBody>
      </p:sp>
      <p:sp>
        <p:nvSpPr>
          <p:cNvPr id="250" name="Google Shape;250;p50"/>
          <p:cNvSpPr/>
          <p:nvPr/>
        </p:nvSpPr>
        <p:spPr>
          <a:xfrm>
            <a:off x="629293" y="1729043"/>
            <a:ext cx="105363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National wealth impact on Olympic performance</a:t>
            </a:r>
            <a:endParaRPr/>
          </a:p>
          <a:p>
            <a:pPr indent="0" lvl="0" marL="0" marR="0" rtl="0" algn="l">
              <a:lnSpc>
                <a:spcPct val="7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: β1 = 0 (no linear relationship)</a:t>
            </a:r>
            <a:endParaRPr/>
          </a:p>
          <a:p>
            <a:pPr indent="-57150" lvl="1" marL="742950" marR="0" rtl="0" algn="l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D6D9D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71250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0" baseline="-2500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36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: β1 ≠ 0 (There is linear </a:t>
            </a:r>
            <a:r>
              <a:rPr b="0" i="0" lang="en-US" sz="40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relationship)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" lvl="1" marL="742950" marR="0" rtl="0" algn="l">
              <a:lnSpc>
                <a:spcPct val="7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50"/>
          <p:cNvSpPr/>
          <p:nvPr/>
        </p:nvSpPr>
        <p:spPr>
          <a:xfrm>
            <a:off x="815944" y="5418582"/>
            <a:ext cx="73599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B381D9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B381D9"/>
                </a:solidFill>
                <a:latin typeface="Calibri"/>
                <a:ea typeface="Calibri"/>
                <a:cs typeface="Calibri"/>
                <a:sym typeface="Calibri"/>
              </a:rPr>
              <a:t>Total Medals = β0 + β1(GDP) +ε</a:t>
            </a:r>
            <a:endParaRPr b="1" i="0" sz="4450" u="none" cap="none" strike="noStrike">
              <a:solidFill>
                <a:srgbClr val="B381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2" name="Google Shape;2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0493" y="2614077"/>
            <a:ext cx="4919305" cy="368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/>
          <p:nvPr/>
        </p:nvSpPr>
        <p:spPr>
          <a:xfrm>
            <a:off x="538041" y="5"/>
            <a:ext cx="57690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Total Medals vs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8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7F7F8"/>
                </a:solidFill>
                <a:latin typeface="Calibri"/>
                <a:ea typeface="Calibri"/>
                <a:cs typeface="Calibri"/>
                <a:sym typeface="Calibri"/>
              </a:rPr>
              <a:t>Total GDP</a:t>
            </a:r>
            <a:endParaRPr b="1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9" name="Google Shape;2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447" y="1873122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1"/>
          <p:cNvSpPr/>
          <p:nvPr/>
        </p:nvSpPr>
        <p:spPr>
          <a:xfrm>
            <a:off x="2489282" y="2093983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Positive Correlation</a:t>
            </a:r>
            <a:endParaRPr b="0" i="0" sz="21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51"/>
          <p:cNvSpPr/>
          <p:nvPr/>
        </p:nvSpPr>
        <p:spPr>
          <a:xfrm>
            <a:off x="2489282" y="2571542"/>
            <a:ext cx="43333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Higher GDP generally linked </a:t>
            </a:r>
            <a:endParaRPr sz="1500"/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to more medals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2" name="Google Shape;26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447" y="3640247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/>
          <p:nvPr/>
        </p:nvSpPr>
        <p:spPr>
          <a:xfrm>
            <a:off x="2489282" y="3861108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Population Factor</a:t>
            </a:r>
            <a:endParaRPr b="0" i="0" sz="21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51"/>
          <p:cNvSpPr/>
          <p:nvPr/>
        </p:nvSpPr>
        <p:spPr>
          <a:xfrm>
            <a:off x="2489282" y="4338668"/>
            <a:ext cx="43333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Color coding reveals </a:t>
            </a:r>
            <a:endParaRPr sz="1500"/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population size impact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65" name="Google Shape;265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447" y="540737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1"/>
          <p:cNvSpPr/>
          <p:nvPr/>
        </p:nvSpPr>
        <p:spPr>
          <a:xfrm>
            <a:off x="2489282" y="5628234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Arial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Outliers Present</a:t>
            </a:r>
            <a:endParaRPr b="0" i="0" sz="21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51"/>
          <p:cNvSpPr/>
          <p:nvPr/>
        </p:nvSpPr>
        <p:spPr>
          <a:xfrm>
            <a:off x="2489282" y="6105794"/>
            <a:ext cx="43333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Some countries deviate </a:t>
            </a:r>
            <a:endParaRPr sz="1500"/>
          </a:p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D6D9D7"/>
              </a:buClr>
              <a:buSzPts val="1700"/>
              <a:buFont typeface="Arial"/>
              <a:buNone/>
            </a:pPr>
            <a:r>
              <a:rPr b="0" i="0" lang="en-US" sz="1800" u="none" cap="none" strike="noStrike">
                <a:solidFill>
                  <a:srgbClr val="D6D9D7"/>
                </a:solidFill>
                <a:latin typeface="Calibri"/>
                <a:ea typeface="Calibri"/>
                <a:cs typeface="Calibri"/>
                <a:sym typeface="Calibri"/>
              </a:rPr>
              <a:t>from the trend(US, China)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0817" y="866738"/>
            <a:ext cx="8730163" cy="701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2024-12-05T06:41:18Z</dcterms:created>
  <dc:creator>PptxGenJS</dc:creator>
</cp:coreProperties>
</file>